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130" r:id="rId2"/>
    <p:sldId id="4164" r:id="rId3"/>
    <p:sldId id="4162" r:id="rId4"/>
    <p:sldId id="4163" r:id="rId5"/>
    <p:sldId id="4143" r:id="rId6"/>
    <p:sldId id="4147" r:id="rId7"/>
    <p:sldId id="4148" r:id="rId8"/>
    <p:sldId id="4157" r:id="rId9"/>
    <p:sldId id="4158" r:id="rId10"/>
    <p:sldId id="4156" r:id="rId11"/>
    <p:sldId id="4161" r:id="rId12"/>
  </p:sldIdLst>
  <p:sldSz cx="12192000" cy="6858000"/>
  <p:notesSz cx="6858000" cy="9144000"/>
  <p:embeddedFontLst>
    <p:embeddedFont>
      <p:font typeface="CoFo Sans" panose="020B0604020202020204" charset="-52"/>
      <p:regular r:id="rId15"/>
      <p:bold r:id="rId16"/>
      <p:italic r:id="rId17"/>
      <p:boldItalic r:id="rId18"/>
    </p:embeddedFont>
    <p:embeddedFont>
      <p:font typeface="CoFo Sans Medium" panose="020B0604020202020204" charset="-52"/>
      <p:regular r:id="rId19"/>
      <p: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9E"/>
    <a:srgbClr val="007BFC"/>
    <a:srgbClr val="FFFFFF"/>
    <a:srgbClr val="000000"/>
    <a:srgbClr val="007DFF"/>
    <a:srgbClr val="0088FF"/>
    <a:srgbClr val="1485FC"/>
    <a:srgbClr val="9DB1CF"/>
    <a:srgbClr val="DFE5EF"/>
    <a:srgbClr val="AFC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92" autoAdjust="0"/>
    <p:restoredTop sz="96327"/>
  </p:normalViewPr>
  <p:slideViewPr>
    <p:cSldViewPr snapToGrid="0">
      <p:cViewPr>
        <p:scale>
          <a:sx n="100" d="100"/>
          <a:sy n="100" d="100"/>
        </p:scale>
        <p:origin x="2814" y="139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t>25.03.2025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t>25.03.2025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image" Target="../media/image2.png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/>
          <p:cNvPicPr/>
          <p:nvPr userDrawn="1"/>
        </p:nvPicPr>
        <p:blipFill>
          <a:blip r:embed="rId8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8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</p:sldLayoutIdLst>
  <p:transition spd="med"/>
  <p:txStyles>
    <p:titleStyle>
      <a:lvl1pPr marL="0" marR="0" indent="0" algn="l" defTabSz="41275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1pPr>
      <a:lvl2pPr marL="0" marR="0" indent="1143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2pPr>
      <a:lvl3pPr marL="0" marR="0" indent="2286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3pPr>
      <a:lvl4pPr marL="0" marR="0" indent="3429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4pPr>
      <a:lvl5pPr marL="0" marR="0" indent="4572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5pPr>
      <a:lvl6pPr marL="0" marR="0" indent="5715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6pPr>
      <a:lvl7pPr marL="0" marR="0" indent="6858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7pPr>
      <a:lvl8pPr marL="0" marR="0" indent="8001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8pPr>
      <a:lvl9pPr marL="0" marR="0" indent="9144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9pPr>
    </p:titleStyle>
    <p:bodyStyle>
      <a:lvl1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1905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2222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2540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2857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bodyStyle>
    <p:otherStyle>
      <a:lvl1pPr marL="0" marR="0" indent="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0" marR="0" indent="1143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0" marR="0" indent="2286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0" marR="0" indent="3429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0" marR="0" indent="4572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0" marR="0" indent="5715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0" marR="0" indent="6858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0" marR="0" indent="8001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0" marR="0" indent="9144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3230" y="2100948"/>
            <a:ext cx="6252845" cy="4396105"/>
          </a:xfrm>
        </p:spPr>
        <p:txBody>
          <a:bodyPr>
            <a:noAutofit/>
          </a:bodyPr>
          <a:lstStyle/>
          <a:p>
            <a:r>
              <a:rPr lang="ru-RU" sz="6000" b="1" dirty="0">
                <a:solidFill>
                  <a:schemeClr val="tx1"/>
                </a:solidFill>
                <a:latin typeface="CoFo Sans Medium" panose="020B0604020202020204" charset="-52"/>
                <a:ea typeface="CoFo Sans Medium" panose="020B0604020202020204" charset="-52"/>
              </a:rPr>
              <a:t>Предсказание цены на арматуру</a:t>
            </a:r>
            <a:endParaRPr lang="ru-RU" altLang="en-US" sz="6000" b="1" dirty="0">
              <a:solidFill>
                <a:schemeClr val="tx1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3" name="Заголовок 1"/>
          <p:cNvSpPr>
            <a:spLocks noGrp="1"/>
          </p:cNvSpPr>
          <p:nvPr/>
        </p:nvSpPr>
        <p:spPr>
          <a:xfrm>
            <a:off x="616518" y="6178951"/>
            <a:ext cx="3408045" cy="31810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ru-RU" altLang="en-US" sz="2000" dirty="0" err="1">
                <a:latin typeface="CoFo Sans (Основной текст)"/>
                <a:cs typeface="Times New Roman" panose="02020603050405020304" charset="0"/>
              </a:rPr>
              <a:t>Пальчак</a:t>
            </a:r>
            <a:r>
              <a:rPr lang="ru-RU" altLang="en-US" sz="2000" dirty="0">
                <a:latin typeface="CoFo Sans (Основной текст)"/>
                <a:cs typeface="Times New Roman" panose="02020603050405020304" charset="0"/>
              </a:rPr>
              <a:t> Тимофей ИСП-22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D46D5-1B5C-3FBC-2E24-FA47B0036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5307BA0-DA66-C9AC-0562-F6576DB5B185}"/>
              </a:ext>
            </a:extLst>
          </p:cNvPr>
          <p:cNvSpPr/>
          <p:nvPr/>
        </p:nvSpPr>
        <p:spPr>
          <a:xfrm>
            <a:off x="7896225" y="1424523"/>
            <a:ext cx="4048568" cy="1362075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sz="4000" b="1" i="0" u="none" strike="noStrike" cap="none" spc="0" normalizeH="0" baseline="0" dirty="0">
                <a:ln>
                  <a:noFill/>
                </a:ln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Выполненные задачи: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EF8763-5DDC-4DEB-BC0A-F996919968E4}"/>
              </a:ext>
            </a:extLst>
          </p:cNvPr>
          <p:cNvSpPr txBox="1"/>
          <p:nvPr/>
        </p:nvSpPr>
        <p:spPr>
          <a:xfrm>
            <a:off x="564556" y="782122"/>
            <a:ext cx="7462439" cy="264687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Анализ данных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Преобразование временного ряда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ru-RU" sz="2400" dirty="0">
                <a:solidFill>
                  <a:srgbClr val="000000"/>
                </a:solidFill>
                <a:sym typeface="CoFo Sans" panose="020B0503030202060203"/>
              </a:rPr>
              <a:t>Обучение модели на тестовых данных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Применение мо</a:t>
            </a:r>
            <a:r>
              <a:rPr lang="ru-RU" sz="2400" dirty="0">
                <a:solidFill>
                  <a:srgbClr val="000000"/>
                </a:solidFill>
                <a:sym typeface="CoFo Sans" panose="020B0503030202060203"/>
              </a:rPr>
              <a:t>дели на практических данных</a:t>
            </a:r>
          </a:p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Приложение для предсказания цены арматуры</a:t>
            </a:r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81FBF698-582C-F08A-3870-4E9650A6CD6B}"/>
              </a:ext>
            </a:extLst>
          </p:cNvPr>
          <p:cNvSpPr/>
          <p:nvPr/>
        </p:nvSpPr>
        <p:spPr>
          <a:xfrm>
            <a:off x="7896225" y="4433034"/>
            <a:ext cx="4127917" cy="681038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sz="4000" b="1" i="0" u="none" strike="noStrike" cap="none" spc="0" normalizeH="0" baseline="0" dirty="0">
                <a:ln>
                  <a:noFill/>
                </a:ln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Проблематика: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E74DD7-74EC-6DE2-A763-2773B1DB3B94}"/>
              </a:ext>
            </a:extLst>
          </p:cNvPr>
          <p:cNvSpPr txBox="1"/>
          <p:nvPr/>
        </p:nvSpPr>
        <p:spPr>
          <a:xfrm>
            <a:off x="564556" y="4278001"/>
            <a:ext cx="7236419" cy="991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514350" marR="0" indent="-51435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ru-RU" sz="2400" dirty="0">
                <a:solidFill>
                  <a:srgbClr val="000000"/>
                </a:solidFill>
                <a:sym typeface="CoFo Sans" panose="020B0503030202060203"/>
              </a:rPr>
              <a:t>Выбор лагов для обучения</a:t>
            </a:r>
          </a:p>
          <a:p>
            <a:pPr marL="514350" indent="-514350" defTabSz="1828800" hangingPunct="0">
              <a:lnSpc>
                <a:spcPct val="110000"/>
              </a:lnSpc>
              <a:spcBef>
                <a:spcPts val="800"/>
              </a:spcBef>
              <a:buFont typeface="+mj-lt"/>
              <a:buAutoNum type="arabicPeriod"/>
            </a:pPr>
            <a:r>
              <a:rPr lang="ru-RU" sz="2400" dirty="0">
                <a:solidFill>
                  <a:srgbClr val="000000"/>
                </a:solidFill>
                <a:sym typeface="CoFo Sans" panose="020B0503030202060203"/>
              </a:rPr>
              <a:t>Применение модели на других данных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B2CBBD9D-6E2C-F33D-6399-4412D26574C3}"/>
              </a:ext>
            </a:extLst>
          </p:cNvPr>
          <p:cNvCxnSpPr>
            <a:cxnSpLocks/>
          </p:cNvCxnSpPr>
          <p:nvPr/>
        </p:nvCxnSpPr>
        <p:spPr>
          <a:xfrm>
            <a:off x="0" y="3428999"/>
            <a:ext cx="12220575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3362562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D46D5-1B5C-3FBC-2E24-FA47B0036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5307BA0-DA66-C9AC-0562-F6576DB5B185}"/>
              </a:ext>
            </a:extLst>
          </p:cNvPr>
          <p:cNvSpPr/>
          <p:nvPr/>
        </p:nvSpPr>
        <p:spPr>
          <a:xfrm>
            <a:off x="4406482" y="406976"/>
            <a:ext cx="3379033" cy="919401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sz="5400" b="1" i="0" u="none" strike="noStrike" cap="none" spc="0" normalizeH="0" baseline="0" dirty="0">
                <a:ln>
                  <a:noFill/>
                </a:ln>
                <a:effectLst/>
                <a:uFillTx/>
                <a:latin typeface="+mn-lt"/>
                <a:ea typeface="+mn-ea"/>
                <a:cs typeface="+mn-cs"/>
                <a:sym typeface="CoFo Sans" panose="020B0503030202060203"/>
              </a:rPr>
              <a:t>Вывод: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EF8763-5DDC-4DEB-BC0A-F996919968E4}"/>
              </a:ext>
            </a:extLst>
          </p:cNvPr>
          <p:cNvSpPr txBox="1"/>
          <p:nvPr/>
        </p:nvSpPr>
        <p:spPr>
          <a:xfrm>
            <a:off x="1190063" y="1854894"/>
            <a:ext cx="9811872" cy="379591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algn="ctr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Модель прогнозирования цены на арматуру с использованием методов машинного обучения создана.</a:t>
            </a:r>
          </a:p>
          <a:p>
            <a:pPr marL="457200" indent="-457200" algn="ctr">
              <a:buFont typeface="+mj-lt"/>
              <a:buAutoNum type="arabicPeriod"/>
            </a:pPr>
            <a:endParaRPr lang="ru-RU" sz="2400" dirty="0">
              <a:solidFill>
                <a:schemeClr val="accent6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Созданный инструмент предоставляет рекомендации по объему закупки на основе предсказаний цен, что может помочь в принятии решений. </a:t>
            </a:r>
          </a:p>
          <a:p>
            <a:pPr marL="457200" indent="-457200" algn="ctr">
              <a:buFont typeface="+mj-lt"/>
              <a:buAutoNum type="arabicPeriod"/>
            </a:pPr>
            <a:endParaRPr lang="ru-RU" sz="2400" dirty="0">
              <a:solidFill>
                <a:schemeClr val="accent6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Однако модель можно улучшить, например, за счет учета дополнительных экономических факторов или альтернативных методов прогнозирования.</a:t>
            </a:r>
          </a:p>
        </p:txBody>
      </p:sp>
    </p:spTree>
    <p:extLst>
      <p:ext uri="{BB962C8B-B14F-4D97-AF65-F5344CB8AC3E}">
        <p14:creationId xmlns:p14="http://schemas.microsoft.com/office/powerpoint/2010/main" val="389803954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CF027-C3EF-AEBF-2705-E3FAF11B0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D0F357F-06FD-3BC3-B73E-167A3D862954}"/>
              </a:ext>
            </a:extLst>
          </p:cNvPr>
          <p:cNvSpPr/>
          <p:nvPr/>
        </p:nvSpPr>
        <p:spPr>
          <a:xfrm>
            <a:off x="0" y="902368"/>
            <a:ext cx="12073690" cy="5059279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tx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B43E7A92-434F-2A1B-708D-C9ECCDE16A6D}"/>
              </a:ext>
            </a:extLst>
          </p:cNvPr>
          <p:cNvSpPr/>
          <p:nvPr/>
        </p:nvSpPr>
        <p:spPr>
          <a:xfrm>
            <a:off x="400050" y="2696654"/>
            <a:ext cx="11306175" cy="2043113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algn="ctr"/>
            <a:r>
              <a:rPr lang="ru-RU" sz="4000" dirty="0">
                <a:solidFill>
                  <a:schemeClr val="accent6"/>
                </a:solidFill>
                <a:cs typeface="Times New Roman" panose="02020603050405020304" charset="0"/>
              </a:rPr>
              <a:t>Создание модели прогнозирования рыночных цен на арматуру для рекомендации лучшего времени для выгодной закупки арматуры.</a:t>
            </a:r>
          </a:p>
        </p:txBody>
      </p:sp>
      <p:sp>
        <p:nvSpPr>
          <p:cNvPr id="10" name="Блок-схема: завершение 9">
            <a:extLst>
              <a:ext uri="{FF2B5EF4-FFF2-40B4-BE49-F238E27FC236}">
                <a16:creationId xmlns:a16="http://schemas.microsoft.com/office/drawing/2014/main" id="{E03476E3-1BD2-C11B-8C0D-D0F8A5CF011F}"/>
              </a:ext>
            </a:extLst>
          </p:cNvPr>
          <p:cNvSpPr/>
          <p:nvPr/>
        </p:nvSpPr>
        <p:spPr>
          <a:xfrm>
            <a:off x="3332146" y="514656"/>
            <a:ext cx="5409398" cy="952143"/>
          </a:xfrm>
          <a:prstGeom prst="flowChartTerminator">
            <a:avLst/>
          </a:prstGeom>
          <a:solidFill>
            <a:srgbClr val="1485FC"/>
          </a:solidFill>
          <a:ln w="25400" cap="flat">
            <a:solidFill>
              <a:srgbClr val="1485FC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altLang="en-US" sz="4400" dirty="0">
                <a:latin typeface="+mj-lt"/>
                <a:sym typeface="CoFo Sans" panose="020B0503030202060203"/>
              </a:rPr>
              <a:t>Цель работы</a:t>
            </a:r>
            <a:endParaRPr kumimoji="0" lang="ru-RU" altLang="en-US" sz="4400" b="0" i="0" u="none" strike="noStrike" cap="none" spc="0" normalizeH="0" baseline="0" dirty="0">
              <a:ln>
                <a:noFill/>
              </a:ln>
              <a:effectLst/>
              <a:uFillTx/>
              <a:latin typeface="+mj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989861570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8906F-F62C-C85B-90BB-216948403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A1E1325-EBCD-682C-1B16-E2A46FD4F35E}"/>
              </a:ext>
            </a:extLst>
          </p:cNvPr>
          <p:cNvSpPr/>
          <p:nvPr/>
        </p:nvSpPr>
        <p:spPr>
          <a:xfrm>
            <a:off x="0" y="902368"/>
            <a:ext cx="12073690" cy="5059279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tx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F257CF5F-E2A2-4C67-F87D-2016E444EA03}"/>
              </a:ext>
            </a:extLst>
          </p:cNvPr>
          <p:cNvSpPr/>
          <p:nvPr/>
        </p:nvSpPr>
        <p:spPr>
          <a:xfrm>
            <a:off x="400050" y="1470785"/>
            <a:ext cx="11306175" cy="4494848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r>
              <a:rPr lang="ru-RU" sz="2400" b="1" dirty="0">
                <a:solidFill>
                  <a:schemeClr val="accent6"/>
                </a:solidFill>
              </a:rPr>
              <a:t>1: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Анализ сезонности и трендов с помощью SARIMA.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Вычисление скользящих средних, экспоненциального сглаживания и лагов.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Преобразование данных для устранения </a:t>
            </a:r>
            <a:r>
              <a:rPr lang="ru-RU" sz="2400" dirty="0" err="1">
                <a:solidFill>
                  <a:schemeClr val="accent6"/>
                </a:solidFill>
              </a:rPr>
              <a:t>нестационарности</a:t>
            </a:r>
            <a:r>
              <a:rPr lang="ru-RU" sz="2400" dirty="0">
                <a:solidFill>
                  <a:schemeClr val="accent6"/>
                </a:solidFill>
              </a:rPr>
              <a:t>.</a:t>
            </a:r>
          </a:p>
          <a:p>
            <a:endParaRPr lang="ru-RU" sz="2400" dirty="0">
              <a:solidFill>
                <a:schemeClr val="accent6"/>
              </a:solidFill>
            </a:endParaRPr>
          </a:p>
          <a:p>
            <a:r>
              <a:rPr lang="ru-RU" altLang="en-US" sz="2400" b="1" dirty="0">
                <a:solidFill>
                  <a:schemeClr val="accent6"/>
                </a:solidFill>
                <a:cs typeface="Times New Roman" panose="02020603050405020304" charset="0"/>
              </a:rPr>
              <a:t>2: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Добавление временных признаков (год, месяц, день недели).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Рассчитаны нормализованные и дифференцированные значения цен.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Использование методов оптимизации (</a:t>
            </a:r>
            <a:r>
              <a:rPr lang="ru-RU" sz="2400" dirty="0" err="1">
                <a:solidFill>
                  <a:schemeClr val="accent6"/>
                </a:solidFill>
              </a:rPr>
              <a:t>Optuna</a:t>
            </a:r>
            <a:r>
              <a:rPr lang="ru-RU" sz="2400" dirty="0">
                <a:solidFill>
                  <a:schemeClr val="accent6"/>
                </a:solidFill>
              </a:rPr>
              <a:t>) для выбора параметров моделей.</a:t>
            </a:r>
          </a:p>
        </p:txBody>
      </p:sp>
      <p:sp>
        <p:nvSpPr>
          <p:cNvPr id="10" name="Блок-схема: завершение 9">
            <a:extLst>
              <a:ext uri="{FF2B5EF4-FFF2-40B4-BE49-F238E27FC236}">
                <a16:creationId xmlns:a16="http://schemas.microsoft.com/office/drawing/2014/main" id="{4E67D3AC-E6DB-1CFB-7698-4FE346063A65}"/>
              </a:ext>
            </a:extLst>
          </p:cNvPr>
          <p:cNvSpPr/>
          <p:nvPr/>
        </p:nvSpPr>
        <p:spPr>
          <a:xfrm>
            <a:off x="3332146" y="514656"/>
            <a:ext cx="5409398" cy="952143"/>
          </a:xfrm>
          <a:prstGeom prst="flowChartTerminator">
            <a:avLst/>
          </a:prstGeom>
          <a:solidFill>
            <a:srgbClr val="1485FC"/>
          </a:solidFill>
          <a:ln w="25400" cap="flat">
            <a:solidFill>
              <a:srgbClr val="1485FC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altLang="en-US" sz="4400" dirty="0">
                <a:latin typeface="+mj-lt"/>
                <a:sym typeface="CoFo Sans" panose="020B0503030202060203"/>
              </a:rPr>
              <a:t>Этапы выполнения </a:t>
            </a:r>
            <a:endParaRPr kumimoji="0" lang="ru-RU" altLang="en-US" sz="4400" b="0" i="0" u="none" strike="noStrike" cap="none" spc="0" normalizeH="0" baseline="0" dirty="0">
              <a:ln>
                <a:noFill/>
              </a:ln>
              <a:effectLst/>
              <a:uFillTx/>
              <a:latin typeface="+mj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47616636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7C670-AF6C-DA0F-1662-C0DFC0224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8C28D69-D87B-0A01-3E7C-B4A41F2E1DDC}"/>
              </a:ext>
            </a:extLst>
          </p:cNvPr>
          <p:cNvSpPr/>
          <p:nvPr/>
        </p:nvSpPr>
        <p:spPr>
          <a:xfrm>
            <a:off x="0" y="902368"/>
            <a:ext cx="12073690" cy="5059279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tx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782CB912-EE52-286E-198F-FD41F231B926}"/>
              </a:ext>
            </a:extLst>
          </p:cNvPr>
          <p:cNvSpPr/>
          <p:nvPr/>
        </p:nvSpPr>
        <p:spPr>
          <a:xfrm>
            <a:off x="400050" y="2083719"/>
            <a:ext cx="11306175" cy="326898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r>
              <a:rPr lang="ru-RU" altLang="en-US" sz="2400" b="1" dirty="0">
                <a:solidFill>
                  <a:schemeClr val="accent6"/>
                </a:solidFill>
                <a:cs typeface="Times New Roman" panose="02020603050405020304" charset="0"/>
              </a:rPr>
              <a:t>3:</a:t>
            </a:r>
          </a:p>
          <a:p>
            <a:pPr marL="457200" indent="-457200">
              <a:buFont typeface="+mj-lt"/>
              <a:buAutoNum type="arabicPeriod"/>
            </a:pPr>
            <a:r>
              <a:rPr lang="ru-RU" altLang="en-US" sz="2400" dirty="0">
                <a:solidFill>
                  <a:schemeClr val="accent6"/>
                </a:solidFill>
              </a:rPr>
              <a:t>Вывод результатов модели</a:t>
            </a:r>
          </a:p>
          <a:p>
            <a:endParaRPr lang="ru-RU" altLang="en-US" sz="2400" dirty="0">
              <a:solidFill>
                <a:schemeClr val="accent6"/>
              </a:solidFill>
            </a:endParaRPr>
          </a:p>
          <a:p>
            <a:r>
              <a:rPr lang="ru-RU" altLang="en-US" sz="2400" b="1" dirty="0">
                <a:solidFill>
                  <a:schemeClr val="accent6"/>
                </a:solidFill>
                <a:cs typeface="Times New Roman" panose="02020603050405020304" charset="0"/>
              </a:rPr>
              <a:t>4: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Вычисление оптимального объема закупки (1, 3 или 6 недель) в приложении и боте.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>
                <a:solidFill>
                  <a:schemeClr val="accent6"/>
                </a:solidFill>
              </a:rPr>
              <a:t>Загрузка данных, прогнозирование цены и визуализация графика в приложении и боте.</a:t>
            </a:r>
            <a:endParaRPr lang="ru-RU" altLang="en-US" sz="2400" dirty="0">
              <a:solidFill>
                <a:schemeClr val="accent6"/>
              </a:solidFill>
            </a:endParaRPr>
          </a:p>
        </p:txBody>
      </p:sp>
      <p:sp>
        <p:nvSpPr>
          <p:cNvPr id="10" name="Блок-схема: завершение 9">
            <a:extLst>
              <a:ext uri="{FF2B5EF4-FFF2-40B4-BE49-F238E27FC236}">
                <a16:creationId xmlns:a16="http://schemas.microsoft.com/office/drawing/2014/main" id="{9E987AFB-9356-66E1-9EF4-39CE0E787567}"/>
              </a:ext>
            </a:extLst>
          </p:cNvPr>
          <p:cNvSpPr/>
          <p:nvPr/>
        </p:nvSpPr>
        <p:spPr>
          <a:xfrm>
            <a:off x="3332146" y="514656"/>
            <a:ext cx="5409398" cy="952143"/>
          </a:xfrm>
          <a:prstGeom prst="flowChartTerminator">
            <a:avLst/>
          </a:prstGeom>
          <a:solidFill>
            <a:srgbClr val="1485FC"/>
          </a:solidFill>
          <a:ln w="25400" cap="flat">
            <a:solidFill>
              <a:srgbClr val="1485FC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altLang="en-US" sz="4400" dirty="0">
                <a:latin typeface="+mj-lt"/>
                <a:sym typeface="CoFo Sans" panose="020B0503030202060203"/>
              </a:rPr>
              <a:t>Этапы выполнения </a:t>
            </a:r>
            <a:endParaRPr kumimoji="0" lang="ru-RU" altLang="en-US" sz="4400" b="0" i="0" u="none" strike="noStrike" cap="none" spc="0" normalizeH="0" baseline="0" dirty="0">
              <a:ln>
                <a:noFill/>
              </a:ln>
              <a:effectLst/>
              <a:uFillTx/>
              <a:latin typeface="+mj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7531165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F91EF41-9A47-4696-B6D6-AFE521FC3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476" y="532781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Разложение временного ряда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783B75C-FCD3-6B1D-0E71-EF482762D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243" y="1332329"/>
            <a:ext cx="7465028" cy="490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05844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AEB54-F952-8872-D9D3-CB7EFCECD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C343B63-AA96-E80D-2251-96C23EBF0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Результат первой модели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D00AB2-5383-453E-995B-C3173E29D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542" y="1269743"/>
            <a:ext cx="7789918" cy="479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8319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A5C31-0DD3-15BA-E907-59EC25C36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1CA3AC2-68AE-DDA5-BB68-09A1D589D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Результат второй модели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E80BA43-BDE2-4FF5-86FA-FC01D4BCC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864" y="1269743"/>
            <a:ext cx="8082271" cy="507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14555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5BDC7-92E4-FF20-CAF6-203C779A7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ADB4FBA-69FE-E581-8176-EA40C64C8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Результат третьей модели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7DB283-D0AA-422E-9DEB-73779D2D1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3479" y="1411272"/>
            <a:ext cx="7825041" cy="498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977846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5BDC7-92E4-FF20-CAF6-203C779A7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ADB4FBA-69FE-E581-8176-EA40C64C8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Интерфейс приложения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8C7F64F-4F57-41C7-80E9-56D8F74B0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10" y="1671940"/>
            <a:ext cx="3888128" cy="372481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D7650E1-3ED0-4514-9BF6-736313017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0929" y="1461247"/>
            <a:ext cx="7336299" cy="410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93803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</TotalTime>
  <Words>221</Words>
  <Application>Microsoft Office PowerPoint</Application>
  <PresentationFormat>Широкоэкранный</PresentationFormat>
  <Paragraphs>41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Times New Roman</vt:lpstr>
      <vt:lpstr>Arial</vt:lpstr>
      <vt:lpstr>CoFo Sans Medium</vt:lpstr>
      <vt:lpstr>Calibri</vt:lpstr>
      <vt:lpstr>CoFo Sans</vt:lpstr>
      <vt:lpstr>CoFo Sans (Основной текст)</vt:lpstr>
      <vt:lpstr>Тема1</vt:lpstr>
      <vt:lpstr>Предсказание цены на арматуру</vt:lpstr>
      <vt:lpstr>Презентация PowerPoint</vt:lpstr>
      <vt:lpstr>Презентация PowerPoint</vt:lpstr>
      <vt:lpstr>Презентация PowerPoint</vt:lpstr>
      <vt:lpstr>Разложение временного ряда</vt:lpstr>
      <vt:lpstr>Результат первой модели</vt:lpstr>
      <vt:lpstr>Результат второй модели</vt:lpstr>
      <vt:lpstr>Результат третьей модели</vt:lpstr>
      <vt:lpstr>Интерфейс приложения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Timofey Palchak</cp:lastModifiedBy>
  <cp:revision>964</cp:revision>
  <dcterms:created xsi:type="dcterms:W3CDTF">2022-08-25T11:16:00Z</dcterms:created>
  <dcterms:modified xsi:type="dcterms:W3CDTF">2025-03-25T19:07:43Z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</Properties>
</file>